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1" r:id="rId2"/>
    <p:sldId id="318" r:id="rId3"/>
    <p:sldId id="307" r:id="rId4"/>
    <p:sldId id="308" r:id="rId5"/>
    <p:sldId id="309" r:id="rId6"/>
    <p:sldId id="310" r:id="rId7"/>
    <p:sldId id="311" r:id="rId8"/>
    <p:sldId id="314" r:id="rId9"/>
    <p:sldId id="312" r:id="rId10"/>
    <p:sldId id="315" r:id="rId11"/>
    <p:sldId id="313" r:id="rId12"/>
    <p:sldId id="316" r:id="rId13"/>
    <p:sldId id="317" r:id="rId14"/>
    <p:sldId id="319" r:id="rId15"/>
    <p:sldId id="323" r:id="rId16"/>
    <p:sldId id="320" r:id="rId17"/>
    <p:sldId id="324" r:id="rId18"/>
    <p:sldId id="321" r:id="rId19"/>
    <p:sldId id="325" r:id="rId20"/>
    <p:sldId id="322" r:id="rId21"/>
    <p:sldId id="326" r:id="rId22"/>
    <p:sldId id="327" r:id="rId23"/>
    <p:sldId id="30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5707"/>
  </p:normalViewPr>
  <p:slideViewPr>
    <p:cSldViewPr snapToGrid="0" snapToObjects="1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98EDE5-301A-321B-5EBA-54024FAD63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2950" y="5372100"/>
            <a:ext cx="4064004" cy="762000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128A0DC-771A-600E-427D-6E9FDE50F6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2950" y="2314036"/>
            <a:ext cx="1087755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 i="0">
                <a:solidFill>
                  <a:schemeClr val="bg1"/>
                </a:solidFill>
                <a:latin typeface="Source Sans Pro Semibold" panose="020B0503030403020204" pitchFamily="34" charset="0"/>
              </a:defRPr>
            </a:lvl1pPr>
            <a:lvl2pPr marL="457200" indent="0">
              <a:buNone/>
              <a:defRPr b="1" i="0">
                <a:latin typeface="Source Sans Pro Semibold" panose="020B0503030403020204" pitchFamily="34" charset="0"/>
              </a:defRPr>
            </a:lvl2pPr>
            <a:lvl3pPr marL="914400" indent="0">
              <a:buNone/>
              <a:defRPr b="1" i="0">
                <a:latin typeface="Source Sans Pro Semibold" panose="020B0503030403020204" pitchFamily="34" charset="0"/>
              </a:defRPr>
            </a:lvl3pPr>
            <a:lvl4pPr marL="1371600" indent="0">
              <a:buNone/>
              <a:defRPr b="1" i="0">
                <a:latin typeface="Source Sans Pro Semibold" panose="020B0503030403020204" pitchFamily="34" charset="0"/>
              </a:defRPr>
            </a:lvl4pPr>
            <a:lvl5pPr marL="1828800" indent="0">
              <a:buNone/>
              <a:defRPr b="1" i="0">
                <a:latin typeface="Source Sans Pro Semibold" panose="020B0503030403020204" pitchFamily="34" charset="0"/>
              </a:defRPr>
            </a:lvl5pPr>
          </a:lstStyle>
          <a:p>
            <a:pPr lvl="0"/>
            <a:r>
              <a:rPr lang="en-US" dirty="0"/>
              <a:t>UO PRESENTATION HEADLINE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1A0DE4-A909-4829-5F32-1ABE302F6A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2950" y="3228436"/>
            <a:ext cx="1087755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chemeClr val="bg2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Presentation sub-headline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40B01121-A197-3EE5-044C-98AB8B82B9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2950" y="4286829"/>
            <a:ext cx="1087755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448678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2779F7-AFC8-24EA-EE2C-5AC484268C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08357" y="2793817"/>
            <a:ext cx="6775286" cy="127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171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98EDE5-301A-321B-5EBA-54024FAD63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2952" y="5372100"/>
            <a:ext cx="4064000" cy="762000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128A0DC-771A-600E-427D-6E9FDE50F6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2950" y="2314036"/>
            <a:ext cx="1087755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 i="0">
                <a:solidFill>
                  <a:schemeClr val="tx2"/>
                </a:solidFill>
                <a:latin typeface="Source Sans Pro Semibold" panose="020B0503030403020204" pitchFamily="34" charset="0"/>
              </a:defRPr>
            </a:lvl1pPr>
            <a:lvl2pPr marL="457200" indent="0">
              <a:buNone/>
              <a:defRPr b="1" i="0">
                <a:latin typeface="Source Sans Pro Semibold" panose="020B0503030403020204" pitchFamily="34" charset="0"/>
              </a:defRPr>
            </a:lvl2pPr>
            <a:lvl3pPr marL="914400" indent="0">
              <a:buNone/>
              <a:defRPr b="1" i="0">
                <a:latin typeface="Source Sans Pro Semibold" panose="020B0503030403020204" pitchFamily="34" charset="0"/>
              </a:defRPr>
            </a:lvl3pPr>
            <a:lvl4pPr marL="1371600" indent="0">
              <a:buNone/>
              <a:defRPr b="1" i="0">
                <a:latin typeface="Source Sans Pro Semibold" panose="020B0503030403020204" pitchFamily="34" charset="0"/>
              </a:defRPr>
            </a:lvl4pPr>
            <a:lvl5pPr marL="1828800" indent="0">
              <a:buNone/>
              <a:defRPr b="1" i="0">
                <a:latin typeface="Source Sans Pro Semibold" panose="020B0503030403020204" pitchFamily="34" charset="0"/>
              </a:defRPr>
            </a:lvl5pPr>
          </a:lstStyle>
          <a:p>
            <a:pPr lvl="0"/>
            <a:r>
              <a:rPr lang="en-US" dirty="0"/>
              <a:t>UO PRESENTATION HEADLINE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1A0DE4-A909-4829-5F32-1ABE302F6A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2950" y="3228436"/>
            <a:ext cx="1087755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Presentation sub-headline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40B01121-A197-3EE5-044C-98AB8B82B9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2950" y="4286829"/>
            <a:ext cx="1087755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805457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8A15F1-E87C-7632-260D-EBF02FC246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2952" y="5372100"/>
            <a:ext cx="4064000" cy="762000"/>
          </a:xfrm>
          <a:prstGeom prst="rect">
            <a:avLst/>
          </a:prstGeom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45B99464-E090-8B47-2FFD-DF6B4F503D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2950" y="2314036"/>
            <a:ext cx="1087755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 i="0">
                <a:solidFill>
                  <a:schemeClr val="tx2"/>
                </a:solidFill>
                <a:latin typeface="Source Sans Pro Semibold" panose="020B0503030403020204" pitchFamily="34" charset="0"/>
              </a:defRPr>
            </a:lvl1pPr>
            <a:lvl2pPr marL="457200" indent="0">
              <a:buNone/>
              <a:defRPr b="1" i="0">
                <a:latin typeface="Source Sans Pro Semibold" panose="020B0503030403020204" pitchFamily="34" charset="0"/>
              </a:defRPr>
            </a:lvl2pPr>
            <a:lvl3pPr marL="914400" indent="0">
              <a:buNone/>
              <a:defRPr b="1" i="0">
                <a:latin typeface="Source Sans Pro Semibold" panose="020B0503030403020204" pitchFamily="34" charset="0"/>
              </a:defRPr>
            </a:lvl3pPr>
            <a:lvl4pPr marL="1371600" indent="0">
              <a:buNone/>
              <a:defRPr b="1" i="0">
                <a:latin typeface="Source Sans Pro Semibold" panose="020B0503030403020204" pitchFamily="34" charset="0"/>
              </a:defRPr>
            </a:lvl4pPr>
            <a:lvl5pPr marL="1828800" indent="0">
              <a:buNone/>
              <a:defRPr b="1" i="0">
                <a:latin typeface="Source Sans Pro Semibold" panose="020B0503030403020204" pitchFamily="34" charset="0"/>
              </a:defRPr>
            </a:lvl5pPr>
          </a:lstStyle>
          <a:p>
            <a:pPr lvl="0"/>
            <a:r>
              <a:rPr lang="en-US" dirty="0"/>
              <a:t>UO PRESENTATION HEADLINE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18D1E0B8-E011-7676-7ABD-DDB1449D7C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2950" y="3228436"/>
            <a:ext cx="1087755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chemeClr val="accent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Presentation sub-headline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BDC72B1D-8A4D-D7C6-B692-519B0BB829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2950" y="4286829"/>
            <a:ext cx="1087755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778374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5B2DC36-EF53-03AE-A97F-9CA3D7F5A8D9}"/>
              </a:ext>
            </a:extLst>
          </p:cNvPr>
          <p:cNvSpPr/>
          <p:nvPr userDrawn="1"/>
        </p:nvSpPr>
        <p:spPr>
          <a:xfrm>
            <a:off x="0" y="1181101"/>
            <a:ext cx="12192000" cy="5676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A70ED9B-C6E5-7FB0-1384-6C3B25257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60234" y="408580"/>
            <a:ext cx="2012666" cy="42521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A3BC777-7CE2-9154-676A-1520258FDFF3}"/>
              </a:ext>
            </a:extLst>
          </p:cNvPr>
          <p:cNvGrpSpPr/>
          <p:nvPr userDrawn="1"/>
        </p:nvGrpSpPr>
        <p:grpSpPr>
          <a:xfrm>
            <a:off x="419098" y="398374"/>
            <a:ext cx="677535" cy="445623"/>
            <a:chOff x="419098" y="505505"/>
            <a:chExt cx="677535" cy="445623"/>
          </a:xfrm>
        </p:grpSpPr>
        <p:sp>
          <p:nvSpPr>
            <p:cNvPr id="8" name="Snip Single Corner Rectangle 7">
              <a:extLst>
                <a:ext uri="{FF2B5EF4-FFF2-40B4-BE49-F238E27FC236}">
                  <a16:creationId xmlns:a16="http://schemas.microsoft.com/office/drawing/2014/main" id="{CFCA6374-5191-389E-FEE0-D9BF5CC0AA1F}"/>
                </a:ext>
              </a:extLst>
            </p:cNvPr>
            <p:cNvSpPr/>
            <p:nvPr userDrawn="1"/>
          </p:nvSpPr>
          <p:spPr>
            <a:xfrm>
              <a:off x="419098" y="505505"/>
              <a:ext cx="677533" cy="445623"/>
            </a:xfrm>
            <a:prstGeom prst="snip1Rect">
              <a:avLst>
                <a:gd name="adj" fmla="val 3756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Google Shape;56;p30">
              <a:extLst>
                <a:ext uri="{FF2B5EF4-FFF2-40B4-BE49-F238E27FC236}">
                  <a16:creationId xmlns:a16="http://schemas.microsoft.com/office/drawing/2014/main" id="{F9D3C4EF-A8C5-7E58-F39A-4CD669CAA28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19100" y="541337"/>
              <a:ext cx="677533" cy="365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>
                <a:defRPr lang="en-US"/>
              </a:defPPr>
              <a:lvl1pPr marL="0" lvl="0" indent="0" algn="ctr" defTabSz="914400" rtl="0" eaLnBrk="1" latinLnBrk="0" hangingPunct="1">
                <a:spcBef>
                  <a:spcPts val="0"/>
                </a:spcBef>
                <a:buNone/>
                <a:defRPr sz="1400" b="1" i="0" u="none" strike="noStrike" kern="1200" cap="none">
                  <a:solidFill>
                    <a:schemeClr val="bg1"/>
                  </a:solidFill>
                  <a:latin typeface="Source Sans Pro Semibold" panose="020B0503030403020204" pitchFamily="34" charset="0"/>
                  <a:ea typeface="Source Sans Pro Semibold" panose="020B0503030403020204" pitchFamily="34" charset="0"/>
                  <a:cs typeface="Arial"/>
                  <a:sym typeface="Arial"/>
                </a:defRPr>
              </a:lvl1pPr>
              <a:lvl2pPr marL="0" lvl="1" indent="0" algn="ctr" defTabSz="914400" rtl="0" eaLnBrk="1" latinLnBrk="0" hangingPunct="1">
                <a:spcBef>
                  <a:spcPts val="0"/>
                </a:spcBef>
                <a:buNone/>
                <a:defRPr sz="1200" b="0" i="0" u="none" strike="noStrike" kern="1200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0" lvl="2" indent="0" algn="ctr" defTabSz="914400" rtl="0" eaLnBrk="1" latinLnBrk="0" hangingPunct="1">
                <a:spcBef>
                  <a:spcPts val="0"/>
                </a:spcBef>
                <a:buNone/>
                <a:defRPr sz="1200" b="0" i="0" u="none" strike="noStrike" kern="1200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0" lvl="3" indent="0" algn="ctr" defTabSz="914400" rtl="0" eaLnBrk="1" latinLnBrk="0" hangingPunct="1">
                <a:spcBef>
                  <a:spcPts val="0"/>
                </a:spcBef>
                <a:buNone/>
                <a:defRPr sz="1200" b="0" i="0" u="none" strike="noStrike" kern="1200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0" lvl="4" indent="0" algn="ctr" defTabSz="914400" rtl="0" eaLnBrk="1" latinLnBrk="0" hangingPunct="1">
                <a:spcBef>
                  <a:spcPts val="0"/>
                </a:spcBef>
                <a:buNone/>
                <a:defRPr sz="1200" b="0" i="0" u="none" strike="noStrike" kern="1200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0" lvl="5" indent="0" algn="ctr" defTabSz="914400" rtl="0" eaLnBrk="1" latinLnBrk="0" hangingPunct="1">
                <a:spcBef>
                  <a:spcPts val="0"/>
                </a:spcBef>
                <a:buNone/>
                <a:defRPr sz="1200" b="0" i="0" u="none" strike="noStrike" kern="1200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0" lvl="6" indent="0" algn="ctr" defTabSz="914400" rtl="0" eaLnBrk="1" latinLnBrk="0" hangingPunct="1">
                <a:spcBef>
                  <a:spcPts val="0"/>
                </a:spcBef>
                <a:buNone/>
                <a:defRPr sz="1200" b="0" i="0" u="none" strike="noStrike" kern="1200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0" lvl="7" indent="0" algn="ctr" defTabSz="914400" rtl="0" eaLnBrk="1" latinLnBrk="0" hangingPunct="1">
                <a:spcBef>
                  <a:spcPts val="0"/>
                </a:spcBef>
                <a:buNone/>
                <a:defRPr sz="1200" b="0" i="0" u="none" strike="noStrike" kern="1200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0" lvl="8" indent="0" algn="ctr" defTabSz="914400" rtl="0" eaLnBrk="1" latinLnBrk="0" hangingPunct="1">
                <a:spcBef>
                  <a:spcPts val="0"/>
                </a:spcBef>
                <a:buNone/>
                <a:defRPr sz="1200" b="0" i="0" u="none" strike="noStrike" kern="1200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fld id="{00000000-1234-1234-1234-123412341234}" type="slidenum">
                <a:rPr lang="en-US" smtClean="0"/>
                <a:pPr/>
                <a:t>‹#›</a:t>
              </a:fld>
              <a:endParaRPr lang="en-US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20BE635-0034-BB72-ABB0-00EDE2A5FC9B}"/>
              </a:ext>
            </a:extLst>
          </p:cNvPr>
          <p:cNvSpPr/>
          <p:nvPr userDrawn="1"/>
        </p:nvSpPr>
        <p:spPr>
          <a:xfrm>
            <a:off x="0" y="0"/>
            <a:ext cx="12192000" cy="11811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FA8377-4B30-0CA1-2347-0BC9610D8A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5648237"/>
            <a:ext cx="12610487" cy="12097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C7D3C90-867F-F820-72AD-0737AD08B72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212536" y="6009224"/>
            <a:ext cx="2615285" cy="490365"/>
          </a:xfrm>
          <a:prstGeom prst="rect">
            <a:avLst/>
          </a:prstGeom>
        </p:spPr>
      </p:pic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D967511-5C15-D708-1220-35E920CBD7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253" y="3036570"/>
            <a:ext cx="5786747" cy="784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 b="1" i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 b="1" i="0">
                <a:latin typeface="Source Sans Pro Semibold" panose="020B0503030403020204" pitchFamily="34" charset="0"/>
              </a:defRPr>
            </a:lvl2pPr>
            <a:lvl3pPr marL="914400" indent="0">
              <a:buNone/>
              <a:defRPr b="1" i="0">
                <a:latin typeface="Source Sans Pro Semibold" panose="020B0503030403020204" pitchFamily="34" charset="0"/>
              </a:defRPr>
            </a:lvl3pPr>
            <a:lvl4pPr marL="1371600" indent="0">
              <a:buNone/>
              <a:defRPr b="1" i="0">
                <a:latin typeface="Source Sans Pro Semibold" panose="020B0503030403020204" pitchFamily="34" charset="0"/>
              </a:defRPr>
            </a:lvl4pPr>
            <a:lvl5pPr marL="1828800" indent="0">
              <a:buNone/>
              <a:defRPr b="1" i="0">
                <a:latin typeface="Source Sans Pro Semibold" panose="020B0503030403020204" pitchFamily="34" charset="0"/>
              </a:defRPr>
            </a:lvl5pPr>
          </a:lstStyle>
          <a:p>
            <a:pPr lvl="0"/>
            <a:r>
              <a:rPr lang="en-US" dirty="0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4198049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26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CDDB9F4-A473-58E5-7D3E-FABC5C61FE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32129" t="11050" r="-1844" b="48041"/>
          <a:stretch/>
        </p:blipFill>
        <p:spPr>
          <a:xfrm flipH="1" flipV="1">
            <a:off x="505095" y="-1"/>
            <a:ext cx="11686905" cy="6858000"/>
          </a:xfrm>
          <a:prstGeom prst="rect">
            <a:avLst/>
          </a:prstGeom>
        </p:spPr>
      </p:pic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D967511-5C15-D708-1220-35E920CBD7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253" y="3036570"/>
            <a:ext cx="5786747" cy="784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 b="1" i="0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 b="1" i="0">
                <a:latin typeface="Source Sans Pro Semibold" panose="020B0503030403020204" pitchFamily="34" charset="0"/>
              </a:defRPr>
            </a:lvl2pPr>
            <a:lvl3pPr marL="914400" indent="0">
              <a:buNone/>
              <a:defRPr b="1" i="0">
                <a:latin typeface="Source Sans Pro Semibold" panose="020B0503030403020204" pitchFamily="34" charset="0"/>
              </a:defRPr>
            </a:lvl3pPr>
            <a:lvl4pPr marL="1371600" indent="0">
              <a:buNone/>
              <a:defRPr b="1" i="0">
                <a:latin typeface="Source Sans Pro Semibold" panose="020B0503030403020204" pitchFamily="34" charset="0"/>
              </a:defRPr>
            </a:lvl4pPr>
            <a:lvl5pPr marL="1828800" indent="0">
              <a:buNone/>
              <a:defRPr b="1" i="0">
                <a:latin typeface="Source Sans Pro Semibold" panose="020B0503030403020204" pitchFamily="34" charset="0"/>
              </a:defRPr>
            </a:lvl5pPr>
          </a:lstStyle>
          <a:p>
            <a:pPr lvl="0"/>
            <a:r>
              <a:rPr lang="en-US" dirty="0"/>
              <a:t>Divider Slide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ABE9888-EDAC-A200-F97E-5C85B90632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19099" y="6051589"/>
            <a:ext cx="2467224" cy="46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49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26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7D3C90-867F-F820-72AD-0737AD08B7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12536" y="6009224"/>
            <a:ext cx="2615285" cy="4903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2122DE-6225-7CC5-4523-342B0FA697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23020" t="40529" r="4254" b="18562"/>
          <a:stretch/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63D4679-65BA-7EDA-0057-C6E225BA8E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253" y="3036570"/>
            <a:ext cx="5786747" cy="784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 b="1" i="0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 b="1" i="0">
                <a:latin typeface="Source Sans Pro Semibold" panose="020B0503030403020204" pitchFamily="34" charset="0"/>
              </a:defRPr>
            </a:lvl2pPr>
            <a:lvl3pPr marL="914400" indent="0">
              <a:buNone/>
              <a:defRPr b="1" i="0">
                <a:latin typeface="Source Sans Pro Semibold" panose="020B0503030403020204" pitchFamily="34" charset="0"/>
              </a:defRPr>
            </a:lvl3pPr>
            <a:lvl4pPr marL="1371600" indent="0">
              <a:buNone/>
              <a:defRPr b="1" i="0">
                <a:latin typeface="Source Sans Pro Semibold" panose="020B0503030403020204" pitchFamily="34" charset="0"/>
              </a:defRPr>
            </a:lvl4pPr>
            <a:lvl5pPr marL="1828800" indent="0">
              <a:buNone/>
              <a:defRPr b="1" i="0">
                <a:latin typeface="Source Sans Pro Semibold" panose="020B0503030403020204" pitchFamily="34" charset="0"/>
              </a:defRPr>
            </a:lvl5pPr>
          </a:lstStyle>
          <a:p>
            <a:pPr lvl="0"/>
            <a:r>
              <a:rPr lang="en-US" dirty="0"/>
              <a:t>Divider Slide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620AB9-7D70-897C-0C7A-73C0341FDF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19099" y="6051589"/>
            <a:ext cx="2467224" cy="46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46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26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45;p28">
            <a:extLst>
              <a:ext uri="{FF2B5EF4-FFF2-40B4-BE49-F238E27FC236}">
                <a16:creationId xmlns:a16="http://schemas.microsoft.com/office/drawing/2014/main" id="{8B225902-0B72-B34D-C190-021EF2AA1385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328132" y="1593709"/>
            <a:ext cx="11469481" cy="578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2800" b="1" i="0">
                <a:solidFill>
                  <a:schemeClr val="tx2"/>
                </a:solidFill>
                <a:latin typeface="Source Sans Pro" panose="020B0503030403020204" pitchFamily="34" charset="0"/>
                <a:ea typeface="Source Serif Pro" panose="02040603050405020204" pitchFamily="18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Headline : All-caps Source Sans Pro Bold - 24pt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0D7478-DEA2-F6E2-9A21-0E05E2FE12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133" y="2756917"/>
            <a:ext cx="11444768" cy="3233178"/>
          </a:xfrm>
          <a:prstGeom prst="rect">
            <a:avLst/>
          </a:prstGeom>
        </p:spPr>
        <p:txBody>
          <a:bodyPr/>
          <a:lstStyle>
            <a:lvl1pPr marL="230188" indent="-230188">
              <a:buClr>
                <a:schemeClr val="tx2"/>
              </a:buClr>
              <a:buFont typeface="Wingdings" pitchFamily="2" charset="2"/>
              <a:buChar char="§"/>
              <a:tabLst/>
              <a:defRPr sz="2000" b="0" i="0">
                <a:latin typeface="Source Sans Pro" panose="020B0503030403020204" pitchFamily="34" charset="0"/>
              </a:defRPr>
            </a:lvl1pPr>
            <a:lvl2pPr marL="742950" indent="-285750">
              <a:buClr>
                <a:schemeClr val="bg2"/>
              </a:buClr>
              <a:buFont typeface="System Font Regular"/>
              <a:buChar char="–"/>
              <a:tabLst/>
              <a:defRPr sz="2000" b="0" i="0">
                <a:latin typeface="Source Sans Pro" panose="020B0503030403020204" pitchFamily="34" charset="0"/>
              </a:defRPr>
            </a:lvl2pPr>
            <a:lvl3pPr>
              <a:defRPr b="0" i="0">
                <a:latin typeface="Source Sans Pro" panose="020B0503030403020204" pitchFamily="34" charset="0"/>
              </a:defRPr>
            </a:lvl3pPr>
            <a:lvl4pPr>
              <a:defRPr b="0" i="0">
                <a:latin typeface="Source Sans Pro" panose="020B0503030403020204" pitchFamily="34" charset="0"/>
              </a:defRPr>
            </a:lvl4pPr>
            <a:lvl5pPr>
              <a:defRPr b="0" i="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Bullet : Body Text Source Sans Pro – 20pt</a:t>
            </a:r>
          </a:p>
          <a:p>
            <a:pPr lvl="1"/>
            <a:r>
              <a:rPr lang="en-US" dirty="0"/>
              <a:t>Sub-bullet : Source Sans Pro – 18pt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C8F9A7-0BA7-B36C-9561-CDBC6F30A8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613" y="2238756"/>
            <a:ext cx="11469687" cy="518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Source Sans Pro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 : Body Text Source Sans Pro – 24pt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6B8AFC-34F2-2935-966C-8AD6FC405CBF}"/>
              </a:ext>
            </a:extLst>
          </p:cNvPr>
          <p:cNvSpPr/>
          <p:nvPr userDrawn="1"/>
        </p:nvSpPr>
        <p:spPr>
          <a:xfrm>
            <a:off x="0" y="0"/>
            <a:ext cx="12192000" cy="1181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E1CE58-AAB8-3A57-9A70-3DF0F532D1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140977" y="358075"/>
            <a:ext cx="2615285" cy="49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025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224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264" userDrawn="1">
          <p15:clr>
            <a:srgbClr val="FBAE40"/>
          </p15:clr>
        </p15:guide>
        <p15:guide id="5" pos="7416" userDrawn="1">
          <p15:clr>
            <a:srgbClr val="FBAE40"/>
          </p15:clr>
        </p15:guide>
        <p15:guide id="6" orient="horz" pos="1416" userDrawn="1">
          <p15:clr>
            <a:srgbClr val="FBAE40"/>
          </p15:clr>
        </p15:guide>
        <p15:guide id="7" orient="horz" pos="403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45;p28">
            <a:extLst>
              <a:ext uri="{FF2B5EF4-FFF2-40B4-BE49-F238E27FC236}">
                <a16:creationId xmlns:a16="http://schemas.microsoft.com/office/drawing/2014/main" id="{8B225902-0B72-B34D-C190-021EF2AA1385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328132" y="1593709"/>
            <a:ext cx="11469481" cy="578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2800" b="1" i="0">
                <a:solidFill>
                  <a:schemeClr val="tx2"/>
                </a:solidFill>
                <a:latin typeface="Source Sans Pro" panose="020B0503030403020204" pitchFamily="34" charset="0"/>
                <a:ea typeface="Source Serif Pro" panose="02040603050405020204" pitchFamily="18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Headline : All-caps Source Sans Pro Bold - 24pt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0D7478-DEA2-F6E2-9A21-0E05E2FE12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133" y="2756917"/>
            <a:ext cx="11444768" cy="3233178"/>
          </a:xfrm>
          <a:prstGeom prst="rect">
            <a:avLst/>
          </a:prstGeom>
        </p:spPr>
        <p:txBody>
          <a:bodyPr/>
          <a:lstStyle>
            <a:lvl1pPr marL="230188" indent="-230188">
              <a:buClr>
                <a:schemeClr val="tx2"/>
              </a:buClr>
              <a:buFont typeface="Wingdings" pitchFamily="2" charset="2"/>
              <a:buChar char="§"/>
              <a:tabLst/>
              <a:defRPr sz="2000" b="0" i="0">
                <a:latin typeface="Source Sans Pro" panose="020B0503030403020204" pitchFamily="34" charset="0"/>
              </a:defRPr>
            </a:lvl1pPr>
            <a:lvl2pPr marL="742950" indent="-285750">
              <a:buClr>
                <a:schemeClr val="bg2"/>
              </a:buClr>
              <a:buFont typeface="System Font Regular"/>
              <a:buChar char="–"/>
              <a:tabLst/>
              <a:defRPr sz="2000" b="0" i="0">
                <a:latin typeface="Source Sans Pro" panose="020B0503030403020204" pitchFamily="34" charset="0"/>
              </a:defRPr>
            </a:lvl2pPr>
            <a:lvl3pPr>
              <a:defRPr b="0" i="0">
                <a:latin typeface="Source Sans Pro" panose="020B0503030403020204" pitchFamily="34" charset="0"/>
              </a:defRPr>
            </a:lvl3pPr>
            <a:lvl4pPr>
              <a:defRPr b="0" i="0">
                <a:latin typeface="Source Sans Pro" panose="020B0503030403020204" pitchFamily="34" charset="0"/>
              </a:defRPr>
            </a:lvl4pPr>
            <a:lvl5pPr>
              <a:defRPr b="0" i="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Bullet : Body Text Source Sans Pro – 20pt</a:t>
            </a:r>
          </a:p>
          <a:p>
            <a:pPr lvl="1"/>
            <a:r>
              <a:rPr lang="en-US" dirty="0"/>
              <a:t>Sub-bullet : Source Sans Pro – 18pt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C8F9A7-0BA7-B36C-9561-CDBC6F30A8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613" y="2238756"/>
            <a:ext cx="11469687" cy="518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Source Sans Pro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 : Body Text Source Sans Pro – 24pt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6B8AFC-34F2-2935-966C-8AD6FC405CBF}"/>
              </a:ext>
            </a:extLst>
          </p:cNvPr>
          <p:cNvSpPr/>
          <p:nvPr userDrawn="1"/>
        </p:nvSpPr>
        <p:spPr>
          <a:xfrm>
            <a:off x="0" y="0"/>
            <a:ext cx="12192000" cy="11811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9B25E962-8FCF-7934-BD6F-CA26D6A4C8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0977" y="358075"/>
            <a:ext cx="2615285" cy="4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32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224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264" userDrawn="1">
          <p15:clr>
            <a:srgbClr val="FBAE40"/>
          </p15:clr>
        </p15:guide>
        <p15:guide id="5" pos="7416" userDrawn="1">
          <p15:clr>
            <a:srgbClr val="FBAE40"/>
          </p15:clr>
        </p15:guide>
        <p15:guide id="6" orient="horz" pos="1416" userDrawn="1">
          <p15:clr>
            <a:srgbClr val="FBAE40"/>
          </p15:clr>
        </p15:guide>
        <p15:guide id="7" orient="horz" pos="403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A2E0CF8-029A-C14A-8A41-561C6AACD743}"/>
              </a:ext>
            </a:extLst>
          </p:cNvPr>
          <p:cNvSpPr/>
          <p:nvPr userDrawn="1"/>
        </p:nvSpPr>
        <p:spPr>
          <a:xfrm>
            <a:off x="0" y="1181101"/>
            <a:ext cx="12192000" cy="5676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Google Shape;45;p28">
            <a:extLst>
              <a:ext uri="{FF2B5EF4-FFF2-40B4-BE49-F238E27FC236}">
                <a16:creationId xmlns:a16="http://schemas.microsoft.com/office/drawing/2014/main" id="{8B225902-0B72-B34D-C190-021EF2AA1385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324504" y="1615306"/>
            <a:ext cx="11469481" cy="578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2800" b="1" i="0">
                <a:solidFill>
                  <a:schemeClr val="bg1"/>
                </a:solidFill>
                <a:latin typeface="Source Sans Pro" panose="020B0503030403020204" pitchFamily="34" charset="0"/>
                <a:ea typeface="Source Serif Pro" panose="02040603050405020204" pitchFamily="18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Headline : All-caps Source Sans Pro Bold - 24pt</a:t>
            </a: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1A670A9C-189A-D5A3-61D7-364CD8B933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0977" y="358075"/>
            <a:ext cx="2615285" cy="490366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35EC6B5-0939-2FDB-B9FF-E902621869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133" y="2756917"/>
            <a:ext cx="11444768" cy="3233178"/>
          </a:xfrm>
          <a:prstGeom prst="rect">
            <a:avLst/>
          </a:prstGeom>
        </p:spPr>
        <p:txBody>
          <a:bodyPr/>
          <a:lstStyle>
            <a:lvl1pPr marL="230188" indent="-230188">
              <a:buClr>
                <a:schemeClr val="bg2"/>
              </a:buClr>
              <a:buFont typeface="Wingdings" pitchFamily="2" charset="2"/>
              <a:buChar char="§"/>
              <a:tabLst/>
              <a:defRPr sz="2000" b="0" i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742950" indent="-285750">
              <a:buClr>
                <a:schemeClr val="bg2"/>
              </a:buClr>
              <a:buFont typeface="System Font Regular"/>
              <a:buChar char="–"/>
              <a:tabLst/>
              <a:defRPr sz="2000" b="0" i="0">
                <a:solidFill>
                  <a:schemeClr val="bg1"/>
                </a:solidFill>
                <a:latin typeface="Source Sans Pro" panose="020B0503030403020204" pitchFamily="34" charset="0"/>
              </a:defRPr>
            </a:lvl2pPr>
            <a:lvl3pPr>
              <a:defRPr b="0" i="0">
                <a:latin typeface="Source Sans Pro" panose="020B0503030403020204" pitchFamily="34" charset="0"/>
              </a:defRPr>
            </a:lvl3pPr>
            <a:lvl4pPr>
              <a:defRPr b="0" i="0">
                <a:latin typeface="Source Sans Pro" panose="020B0503030403020204" pitchFamily="34" charset="0"/>
              </a:defRPr>
            </a:lvl4pPr>
            <a:lvl5pPr>
              <a:defRPr b="0" i="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Bullet : Body Text Source Sans Pro – 20pt</a:t>
            </a:r>
          </a:p>
          <a:p>
            <a:pPr lvl="1"/>
            <a:r>
              <a:rPr lang="en-US" dirty="0"/>
              <a:t>Sub-bullet : Source Sans Pro – 18pt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3A2549F-A6F6-D12D-4B85-CCE3055BC4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613" y="2238756"/>
            <a:ext cx="11469687" cy="518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 : Body Text Source Sans Pro – 24pt</a:t>
            </a:r>
          </a:p>
        </p:txBody>
      </p:sp>
    </p:spTree>
    <p:extLst>
      <p:ext uri="{BB962C8B-B14F-4D97-AF65-F5344CB8AC3E}">
        <p14:creationId xmlns:p14="http://schemas.microsoft.com/office/powerpoint/2010/main" val="398093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224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264" userDrawn="1">
          <p15:clr>
            <a:srgbClr val="FBAE40"/>
          </p15:clr>
        </p15:guide>
        <p15:guide id="5" pos="7416" userDrawn="1">
          <p15:clr>
            <a:srgbClr val="FBAE40"/>
          </p15:clr>
        </p15:guide>
        <p15:guide id="6" orient="horz" pos="1416" userDrawn="1">
          <p15:clr>
            <a:srgbClr val="FBAE40"/>
          </p15:clr>
        </p15:guide>
        <p15:guide id="7" orient="horz" pos="40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1056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90" r:id="rId2"/>
    <p:sldLayoutId id="2147483688" r:id="rId3"/>
    <p:sldLayoutId id="2147483671" r:id="rId4"/>
    <p:sldLayoutId id="2147483691" r:id="rId5"/>
    <p:sldLayoutId id="2147483689" r:id="rId6"/>
    <p:sldLayoutId id="2147483686" r:id="rId7"/>
    <p:sldLayoutId id="2147483692" r:id="rId8"/>
    <p:sldLayoutId id="2147483687" r:id="rId9"/>
    <p:sldLayoutId id="214748367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office.com/en-us/article/change-text-alignment-indentation-and-spacing-36df6486-0118-4e95-b9bd-835eb047ac88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business.uoregon.edu/communications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en-us/article/make-your-powerpoint-presentations-accessible-6f7772b2-2f33-4bd2-8ca7-dae3b2b3ef25#bkmk_macreadingorder" TargetMode="External"/><Relationship Id="rId2" Type="http://schemas.openxmlformats.org/officeDocument/2006/relationships/hyperlink" Target="https://support.office.com/en-us/article/add-rearrange-duplicate-and-delete-slides-in-powerpoint-e35a232d-3fd0-4ee1-abee-d7d4d6da92fc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support.office.com/en-us/article/video-create-more-accessible-slides-794fc5da-f686-464d-8c29-1c6ab8515465?ui=en-US&amp;rs=en-US&amp;ad=US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en-us/article/video-improve-image-accessibility-in-powerpoint-2e7fdfc4-1fa5-4092-be4b-8a4ca592197c?ui=en-US&amp;rs=en-US&amp;ad=US" TargetMode="External"/><Relationship Id="rId2" Type="http://schemas.openxmlformats.org/officeDocument/2006/relationships/hyperlink" Target="https://support.office.com/en-us/article/make-your-powerpoint-presentations-accessible-6f7772b2-2f33-4bd2-8ca7-dae3b2b3ef25#bkmk_macalttext_365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en-us/article/make-your-powerpoint-presentations-accessible-6f7772b2-2f33-4bd2-8ca7-dae3b2b3ef25#bkmk_maclinksscreentips" TargetMode="External"/><Relationship Id="rId2" Type="http://schemas.openxmlformats.org/officeDocument/2006/relationships/hyperlink" Target="https://www.uoregon.edu/onestop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en-us/article/change-the-color-of-text-on-a-slide-26773c77-daad-4ef2-bed9-bf7ab3eed348" TargetMode="External"/><Relationship Id="rId2" Type="http://schemas.openxmlformats.org/officeDocument/2006/relationships/hyperlink" Target="https://webaim.org/resources/contrastchecker/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rgbtohex.net/" TargetMode="External"/><Relationship Id="rId4" Type="http://schemas.openxmlformats.org/officeDocument/2006/relationships/hyperlink" Target="https://support.office.com/en-us/article/change-the-colors-in-a-text-box-or-shape-c3ab6bb7-89f9-4908-912e-e86ea5fd106d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office.com/en-us/article/make-your-powerpoint-presentations-accessible-6f7772b2-2f33-4bd2-8ca7-dae3b2b3ef25#bkmk_mactableheaders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office.com/en-us/article/use-the-accessibility-checker-to-find-accessibility-issues-a16f6de0-2f39-4a2b-8bd8-5ad801426c7f" TargetMode="Externa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qualitymatters.org/node/252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office.com/en-us/article/add-rearrange-duplicate-and-delete-slides-in-powerpoint-e35a232d-3fd0-4ee1-abee-d7d4d6da92fc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-state.edu/ID/ContemporaryOnlineEducation/ContemporaryOnlineEducation3.html" TargetMode="External"/><Relationship Id="rId2" Type="http://schemas.openxmlformats.org/officeDocument/2006/relationships/hyperlink" Target="https://support.office.com/en-us/article/create-a-smartart-graphic-fac94c93-500b-4a0a-97af-124040594842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2B853E-A548-366D-A599-7644E39082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7225" y="820795"/>
            <a:ext cx="10877550" cy="762000"/>
          </a:xfrm>
        </p:spPr>
        <p:txBody>
          <a:bodyPr/>
          <a:lstStyle/>
          <a:p>
            <a:r>
              <a:rPr lang="en-US" dirty="0"/>
              <a:t>HOW TO CREATE EFFECTIVE AND ACCESSIBLE POWERPOINT PRESENTATIONS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DAFEAD-A4C7-A981-6498-41E7D2F8E3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With this Template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6018D9-3A86-2C3F-DD5A-DE954EDBE7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Updated Fall 2023</a:t>
            </a:r>
          </a:p>
        </p:txBody>
      </p:sp>
    </p:spTree>
    <p:extLst>
      <p:ext uri="{BB962C8B-B14F-4D97-AF65-F5344CB8AC3E}">
        <p14:creationId xmlns:p14="http://schemas.microsoft.com/office/powerpoint/2010/main" val="99074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0AE2C-F06C-9470-DAB9-A5E48A9017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DESIGN – PART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715BA-C83D-6E01-FFB3-F0697EF2D4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Ample white space enhances readability</a:t>
            </a:r>
          </a:p>
          <a:p>
            <a:r>
              <a:rPr lang="en-US" dirty="0">
                <a:hlinkClick r:id="rId2"/>
              </a:rPr>
              <a:t>Keep the spacing and the alignment consistent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081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3CA4B-01A1-9C72-0C72-A08A18E69B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FONTS – PART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22FF07-B90F-FC62-3631-0FB8786CE6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Use the font styles and sizes in this template</a:t>
            </a:r>
          </a:p>
          <a:p>
            <a:r>
              <a:rPr lang="en-US" dirty="0"/>
              <a:t>Optimized for online and variety of screens</a:t>
            </a:r>
          </a:p>
          <a:p>
            <a:r>
              <a:rPr lang="en-US" dirty="0"/>
              <a:t>Font should be Source Sans Pro, which you may need </a:t>
            </a:r>
            <a:r>
              <a:rPr lang="en-US" dirty="0">
                <a:hlinkClick r:id="rId2"/>
              </a:rPr>
              <a:t>to install</a:t>
            </a:r>
            <a:r>
              <a:rPr lang="en-US" dirty="0"/>
              <a:t> (bottom of page)</a:t>
            </a:r>
          </a:p>
        </p:txBody>
      </p:sp>
    </p:spTree>
    <p:extLst>
      <p:ext uri="{BB962C8B-B14F-4D97-AF65-F5344CB8AC3E}">
        <p14:creationId xmlns:p14="http://schemas.microsoft.com/office/powerpoint/2010/main" val="2728184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449E5-E21B-32AE-4A3F-80EA93CC33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FONTS – PART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E4B94-FFEB-5EB4-0254-BF430D2164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Smaller or more decorative fonts are more difficult to read</a:t>
            </a:r>
          </a:p>
          <a:p>
            <a:r>
              <a:rPr lang="en-US" dirty="0"/>
              <a:t>Don’t place text over backgrounds or images</a:t>
            </a:r>
          </a:p>
        </p:txBody>
      </p:sp>
    </p:spTree>
    <p:extLst>
      <p:ext uri="{BB962C8B-B14F-4D97-AF65-F5344CB8AC3E}">
        <p14:creationId xmlns:p14="http://schemas.microsoft.com/office/powerpoint/2010/main" val="2016153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17B10E-D041-3166-FB05-6A4D66D7C2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253" y="1610441"/>
            <a:ext cx="5786747" cy="784860"/>
          </a:xfrm>
        </p:spPr>
        <p:txBody>
          <a:bodyPr/>
          <a:lstStyle/>
          <a:p>
            <a:r>
              <a:rPr lang="en-US" dirty="0"/>
              <a:t>How to Create Accessible PowerPoint Slide Decks</a:t>
            </a:r>
          </a:p>
        </p:txBody>
      </p:sp>
    </p:spTree>
    <p:extLst>
      <p:ext uri="{BB962C8B-B14F-4D97-AF65-F5344CB8AC3E}">
        <p14:creationId xmlns:p14="http://schemas.microsoft.com/office/powerpoint/2010/main" val="2494942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D0274-F1D2-7C7C-4AC6-2AA937A131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TIPS FOR ACCESSIBLE POWERPOINT DECKS – PART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B6F1D-8DF0-F295-4873-4D8E320849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Use existing slide layouts to ensure screen readers read the info in the correct order</a:t>
            </a:r>
          </a:p>
          <a:p>
            <a:r>
              <a:rPr lang="en-US" dirty="0"/>
              <a:t>Give each slide a unique title</a:t>
            </a:r>
          </a:p>
          <a:p>
            <a:r>
              <a:rPr lang="en-US" dirty="0"/>
              <a:t>Add alt text so screen readers can interpret graphics, charts, and tables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12BC0C-B9F7-9292-1549-42FF3B7152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 following slides provide tips on how to do these things</a:t>
            </a:r>
          </a:p>
        </p:txBody>
      </p:sp>
    </p:spTree>
    <p:extLst>
      <p:ext uri="{BB962C8B-B14F-4D97-AF65-F5344CB8AC3E}">
        <p14:creationId xmlns:p14="http://schemas.microsoft.com/office/powerpoint/2010/main" val="3296940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E13D9-56BB-7E91-5F16-6BCED3E2A3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TIPS FOR ACCESSIBLE POWERPOINT DECKS – PART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11AF4-5160-D3F1-6AC0-7FF03760DD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Use meaningful text for hyperlinks</a:t>
            </a:r>
          </a:p>
          <a:p>
            <a:r>
              <a:rPr lang="en-US" dirty="0"/>
              <a:t>Use color effectively</a:t>
            </a:r>
          </a:p>
          <a:p>
            <a:r>
              <a:rPr lang="en-US" dirty="0"/>
              <a:t>Make tables accessible</a:t>
            </a:r>
          </a:p>
          <a:p>
            <a:r>
              <a:rPr lang="en-US" dirty="0"/>
              <a:t>Use the accessibility checker</a:t>
            </a:r>
          </a:p>
        </p:txBody>
      </p:sp>
    </p:spTree>
    <p:extLst>
      <p:ext uri="{BB962C8B-B14F-4D97-AF65-F5344CB8AC3E}">
        <p14:creationId xmlns:p14="http://schemas.microsoft.com/office/powerpoint/2010/main" val="2602783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D2D8B-045A-AFE9-F58B-6C26C8EA8B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USE EXISTING SLIDE LAYOUTS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817BC-4B54-BAE2-0227-4CB2D4FC11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first 20 seconds of the video on </a:t>
            </a:r>
            <a:r>
              <a:rPr lang="en-US" sz="2000" dirty="0">
                <a:hlinkClick r:id="rId2"/>
              </a:rPr>
              <a:t>this page on adding and deleting slides </a:t>
            </a:r>
            <a:r>
              <a:rPr lang="en-US" sz="2000" dirty="0"/>
              <a:t>shows you how to use an existing slide layout</a:t>
            </a:r>
          </a:p>
          <a:p>
            <a:r>
              <a:rPr lang="en-US" dirty="0"/>
              <a:t>Ensures screen reader will read info in correct order</a:t>
            </a:r>
          </a:p>
          <a:p>
            <a:r>
              <a:rPr lang="en-US" dirty="0"/>
              <a:t>You can </a:t>
            </a:r>
            <a:r>
              <a:rPr lang="en-US" sz="2000" dirty="0">
                <a:hlinkClick r:id="rId3"/>
              </a:rPr>
              <a:t>check and correct the order in which a screen reader will read information on your slides</a:t>
            </a:r>
            <a:endParaRPr lang="en-US" sz="2000" dirty="0"/>
          </a:p>
          <a:p>
            <a:r>
              <a:rPr lang="en-US" dirty="0"/>
              <a:t>This is also described in </a:t>
            </a:r>
            <a:r>
              <a:rPr lang="en-US" sz="2000" dirty="0">
                <a:hlinkClick r:id="rId4"/>
              </a:rPr>
              <a:t>a 2.5 min.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963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C3903-7ED2-29FF-08B9-4AD7AF6704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GIVE EACH SLIDE A UNIQUE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D4243-BEAC-C43C-2A28-064D5D1933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Which helps students using screen readers understand the deck’s organization and find particular slides</a:t>
            </a:r>
          </a:p>
        </p:txBody>
      </p:sp>
    </p:spTree>
    <p:extLst>
      <p:ext uri="{BB962C8B-B14F-4D97-AF65-F5344CB8AC3E}">
        <p14:creationId xmlns:p14="http://schemas.microsoft.com/office/powerpoint/2010/main" val="1019222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5333C-3F2D-B586-E498-A56E23FA64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 ALT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AF14D-379B-6039-F9A3-01CA1A633E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8133" y="2756917"/>
            <a:ext cx="5535772" cy="3233178"/>
          </a:xfrm>
        </p:spPr>
        <p:txBody>
          <a:bodyPr/>
          <a:lstStyle/>
          <a:p>
            <a:r>
              <a:rPr lang="en-US" dirty="0">
                <a:hlinkClick r:id="rId2"/>
              </a:rPr>
              <a:t>Add alt text</a:t>
            </a:r>
            <a:r>
              <a:rPr lang="en-US" dirty="0"/>
              <a:t> describing each image, smart art, shape, chart, or other visual element</a:t>
            </a:r>
          </a:p>
          <a:p>
            <a:r>
              <a:rPr lang="en-US" dirty="0"/>
              <a:t>This is also described in </a:t>
            </a:r>
            <a:r>
              <a:rPr lang="en-US" dirty="0">
                <a:hlinkClick r:id="rId3"/>
              </a:rPr>
              <a:t>a 1.5 min video</a:t>
            </a:r>
            <a:endParaRPr lang="en-US" dirty="0"/>
          </a:p>
        </p:txBody>
      </p:sp>
      <p:pic>
        <p:nvPicPr>
          <p:cNvPr id="6" name="Picture 5" descr="UO Mascot&#10;&#10;UO duck mascot wearing sunglasses standing among students at an event on campus.">
            <a:extLst>
              <a:ext uri="{FF2B5EF4-FFF2-40B4-BE49-F238E27FC236}">
                <a16:creationId xmlns:a16="http://schemas.microsoft.com/office/drawing/2014/main" id="{26244312-107C-7B3A-750C-907FB20013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036" y="1825625"/>
            <a:ext cx="5293895" cy="297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95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EF93A-F846-F826-8555-E56BC4C4A9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USE MEANINGFUL TEXT FOR HYPERLINKS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C8409C-AB99-D394-5E1C-68515403A1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For example:</a:t>
            </a:r>
          </a:p>
          <a:p>
            <a:pPr lvl="1"/>
            <a:r>
              <a:rPr lang="en-US" dirty="0"/>
              <a:t>“To learn more, visit </a:t>
            </a:r>
            <a:r>
              <a:rPr lang="en-US" sz="2000" dirty="0">
                <a:hlinkClick r:id="rId2"/>
              </a:rPr>
              <a:t>UO’s One Stop for Student Resources</a:t>
            </a:r>
            <a:r>
              <a:rPr lang="en-US" sz="2000" dirty="0"/>
              <a:t>” </a:t>
            </a:r>
          </a:p>
          <a:p>
            <a:pPr lvl="1"/>
            <a:r>
              <a:rPr lang="en-US" dirty="0"/>
              <a:t>I</a:t>
            </a:r>
            <a:r>
              <a:rPr lang="en-US" sz="2000" dirty="0"/>
              <a:t>nstead of: “To learn more, </a:t>
            </a:r>
            <a:r>
              <a:rPr lang="en-US" sz="2000" dirty="0">
                <a:hlinkClick r:id="rId2"/>
              </a:rPr>
              <a:t>click here</a:t>
            </a:r>
            <a:r>
              <a:rPr lang="en-US" sz="2000" dirty="0"/>
              <a:t>”</a:t>
            </a:r>
          </a:p>
          <a:p>
            <a:pPr lvl="1"/>
            <a:r>
              <a:rPr lang="en-US" sz="2000" dirty="0">
                <a:hlinkClick r:id="rId3"/>
              </a:rPr>
              <a:t>This page shows you how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8402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83EE77-EB1E-FACA-4E35-A80D8DA97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253" y="1652386"/>
            <a:ext cx="5786747" cy="784860"/>
          </a:xfrm>
        </p:spPr>
        <p:txBody>
          <a:bodyPr/>
          <a:lstStyle/>
          <a:p>
            <a:r>
              <a:rPr lang="en-US" dirty="0"/>
              <a:t>How to Create Effective Online Presentations</a:t>
            </a:r>
          </a:p>
        </p:txBody>
      </p:sp>
    </p:spTree>
    <p:extLst>
      <p:ext uri="{BB962C8B-B14F-4D97-AF65-F5344CB8AC3E}">
        <p14:creationId xmlns:p14="http://schemas.microsoft.com/office/powerpoint/2010/main" val="1094842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DEF1C-3EEE-6C85-A0CD-05F18D09FD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USE COLOR EFFECTIVELY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66890-1DBB-A1CB-186C-F035036314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Don’t use color alone to differentiate one thing from another</a:t>
            </a:r>
          </a:p>
          <a:p>
            <a:r>
              <a:rPr lang="en-US" dirty="0"/>
              <a:t>If placing one element over another (e.g., text on a background) </a:t>
            </a:r>
            <a:r>
              <a:rPr lang="en-US" sz="2000" dirty="0">
                <a:hlinkClick r:id="rId2"/>
              </a:rPr>
              <a:t>check for sufficient contrast</a:t>
            </a:r>
            <a:endParaRPr lang="en-US" sz="2000" dirty="0"/>
          </a:p>
          <a:p>
            <a:pPr lvl="1"/>
            <a:r>
              <a:rPr lang="en-US" dirty="0"/>
              <a:t>To find the text color, </a:t>
            </a:r>
            <a:r>
              <a:rPr lang="en-US" sz="2000" dirty="0">
                <a:hlinkClick r:id="rId3"/>
              </a:rPr>
              <a:t>follow these steps</a:t>
            </a:r>
            <a:r>
              <a:rPr lang="en-US" dirty="0"/>
              <a:t> then click on More Colors</a:t>
            </a:r>
          </a:p>
          <a:p>
            <a:pPr lvl="1"/>
            <a:r>
              <a:rPr lang="en-US" dirty="0"/>
              <a:t>To find the color of an object, </a:t>
            </a:r>
            <a:r>
              <a:rPr lang="en-US" sz="2000" dirty="0">
                <a:hlinkClick r:id="rId4"/>
              </a:rPr>
              <a:t>follow these steps </a:t>
            </a:r>
            <a:r>
              <a:rPr lang="en-US" sz="2000" dirty="0"/>
              <a:t> </a:t>
            </a:r>
            <a:r>
              <a:rPr lang="en-US" dirty="0"/>
              <a:t>then click on More Fill Colors</a:t>
            </a:r>
          </a:p>
          <a:p>
            <a:pPr lvl="1"/>
            <a:r>
              <a:rPr lang="en-US" dirty="0"/>
              <a:t>The steps above will give you the RGB (red, green, blue) color codes. You can </a:t>
            </a:r>
            <a:r>
              <a:rPr lang="en-US" sz="2000" dirty="0">
                <a:hlinkClick r:id="rId5"/>
              </a:rPr>
              <a:t>use this tool to convert RGB colors to the hex code </a:t>
            </a:r>
            <a:endParaRPr lang="en-US" sz="2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32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54E92-53A3-F5A3-FFF8-5292D5B4F8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MAKE TABLES ACCESSIBLE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4A4D7-24D9-50C0-1EC9-A7CC64EEC9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Don’t use split cells, merged cells, nested tables, or completely blank rows or columns</a:t>
            </a:r>
          </a:p>
          <a:p>
            <a:r>
              <a:rPr lang="en-US" dirty="0">
                <a:hlinkClick r:id="rId2"/>
              </a:rPr>
              <a:t>Add table headers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8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931DF72-BD64-3C6A-1617-C003C03732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USE THE ACCESSIBILITY CHECKER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2C2593-E6ED-AD52-2765-1B8DE5F345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How to use the accessibility checker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30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340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102387-0EB1-823C-5FD3-447616BB19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LENGTH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959BBE-214D-D133-EE8B-0FDBE3CBF1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Aim for 5 – 10 min</a:t>
            </a:r>
          </a:p>
          <a:p>
            <a:r>
              <a:rPr lang="en-US" dirty="0"/>
              <a:t>Always less than 15 min</a:t>
            </a:r>
          </a:p>
          <a:p>
            <a:r>
              <a:rPr lang="en-US" dirty="0"/>
              <a:t>If longer, try to split it</a:t>
            </a:r>
          </a:p>
          <a:p>
            <a:r>
              <a:rPr lang="en-US" dirty="0">
                <a:hlinkClick r:id="rId2"/>
              </a:rPr>
              <a:t>What the research says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446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12E82-EC71-19D4-01AC-B89BCA4E5F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TIPS FOR EFFECTIVE ONLINE PRESENTATIONS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6731A4-80C9-719D-1AF9-7168297A20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 following slides provide more information about each of these aspects of effective online presentations</a:t>
            </a:r>
          </a:p>
        </p:txBody>
      </p:sp>
      <p:pic>
        <p:nvPicPr>
          <p:cNvPr id="3" name="Picture 2" descr="Buttons labeled Length, Structure, Content, Design, and Fonts" title="Aspects of Effective Online Presentations">
            <a:extLst>
              <a:ext uri="{FF2B5EF4-FFF2-40B4-BE49-F238E27FC236}">
                <a16:creationId xmlns:a16="http://schemas.microsoft.com/office/drawing/2014/main" id="{964DCA82-A137-ED4D-EFAB-9F1C9CADD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944" y="3145210"/>
            <a:ext cx="9303302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32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23870-327A-974F-EB34-6521D822C4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STRUCTURE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89071-03D7-DE2E-429D-7B01208F34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488" y="2779023"/>
            <a:ext cx="11444768" cy="3233178"/>
          </a:xfrm>
        </p:spPr>
        <p:txBody>
          <a:bodyPr/>
          <a:lstStyle/>
          <a:p>
            <a:r>
              <a:rPr lang="en-US" dirty="0"/>
              <a:t>Use the layouts built into this template</a:t>
            </a:r>
          </a:p>
          <a:p>
            <a:r>
              <a:rPr lang="en-US" dirty="0"/>
              <a:t>There are separate masters for title and section intro slides and content slides</a:t>
            </a:r>
          </a:p>
          <a:p>
            <a:r>
              <a:rPr lang="en-US" dirty="0">
                <a:hlinkClick r:id="rId2"/>
              </a:rPr>
              <a:t>How to add a new slide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87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A0F6C-455F-6BDB-7898-91E13CEBA7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CONTENT – PART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B7DF7-2CF0-F9AE-19D5-59BC6E0AE0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Write your narrative before creating your slides</a:t>
            </a:r>
          </a:p>
          <a:p>
            <a:r>
              <a:rPr lang="en-US" dirty="0"/>
              <a:t>Slides should support your narrative, not vice versa</a:t>
            </a:r>
          </a:p>
          <a:p>
            <a:r>
              <a:rPr lang="en-US" dirty="0"/>
              <a:t>Begin with an overview</a:t>
            </a:r>
          </a:p>
          <a:p>
            <a:r>
              <a:rPr lang="en-US" dirty="0"/>
              <a:t>If it’s a part of a series, briefly review key points from the previous lectures</a:t>
            </a:r>
          </a:p>
        </p:txBody>
      </p:sp>
    </p:spTree>
    <p:extLst>
      <p:ext uri="{BB962C8B-B14F-4D97-AF65-F5344CB8AC3E}">
        <p14:creationId xmlns:p14="http://schemas.microsoft.com/office/powerpoint/2010/main" val="2908836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96D46-59B3-6DB3-E245-A62796B90C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CONTENT – PART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075DBA-EB1B-FA58-50B1-5C5A127422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One main idea or theme/slide</a:t>
            </a:r>
          </a:p>
          <a:p>
            <a:r>
              <a:rPr lang="en-US" dirty="0"/>
              <a:t>Use bulleted, short statements</a:t>
            </a:r>
          </a:p>
          <a:p>
            <a:r>
              <a:rPr lang="en-US" dirty="0"/>
              <a:t>Use tables, graphs,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 Smart Art</a:t>
            </a:r>
            <a:r>
              <a:rPr lang="en-US" dirty="0"/>
              <a:t> etc., in place of text where possible</a:t>
            </a:r>
          </a:p>
          <a:p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Having to read sentences/paragraphs competes with listening to you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 &amp; uses up working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327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E5294-CED1-B580-F857-4E9326FBCD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CONTENT – PART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16E40-E485-E6D2-197D-5A20BCC73C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Increase engagement and learning by posing questions before revealing the answer</a:t>
            </a:r>
          </a:p>
          <a:p>
            <a:r>
              <a:rPr lang="en-US" dirty="0"/>
              <a:t>Intersperse short lectures with quizzes or other active learning</a:t>
            </a:r>
          </a:p>
          <a:p>
            <a:r>
              <a:rPr lang="en-US" dirty="0"/>
              <a:t>In the final slide, briefly summarize the key points (tell them what you told them)</a:t>
            </a:r>
          </a:p>
        </p:txBody>
      </p:sp>
    </p:spTree>
    <p:extLst>
      <p:ext uri="{BB962C8B-B14F-4D97-AF65-F5344CB8AC3E}">
        <p14:creationId xmlns:p14="http://schemas.microsoft.com/office/powerpoint/2010/main" val="3234300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7766E-BBF8-3B6C-2230-F2EF48DF11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DESIGN – PART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9A82C-5035-EE09-BD1E-7864A7AB73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Avoid animations or effects that don’t help illustrate/communicate the content</a:t>
            </a:r>
          </a:p>
          <a:p>
            <a:r>
              <a:rPr lang="en-US" dirty="0"/>
              <a:t>Avoid bright colors and busy backgrounds</a:t>
            </a:r>
          </a:p>
          <a:p>
            <a:r>
              <a:rPr lang="en-US" dirty="0"/>
              <a:t>Maximize space for the most important part – your content!</a:t>
            </a:r>
          </a:p>
        </p:txBody>
      </p:sp>
    </p:spTree>
    <p:extLst>
      <p:ext uri="{BB962C8B-B14F-4D97-AF65-F5344CB8AC3E}">
        <p14:creationId xmlns:p14="http://schemas.microsoft.com/office/powerpoint/2010/main" val="3246121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7030"/>
      </a:dk2>
      <a:lt2>
        <a:srgbClr val="FEE11A"/>
      </a:lt2>
      <a:accent1>
        <a:srgbClr val="104734"/>
      </a:accent1>
      <a:accent2>
        <a:srgbClr val="489046"/>
      </a:accent2>
      <a:accent3>
        <a:srgbClr val="8ABB40"/>
      </a:accent3>
      <a:accent4>
        <a:srgbClr val="E2E11B"/>
      </a:accent4>
      <a:accent5>
        <a:srgbClr val="004F6E"/>
      </a:accent5>
      <a:accent6>
        <a:srgbClr val="04A3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ndquist College PPT Template" id="{ABF9739C-CA3D-264D-A089-A1E1D98ED4B3}" vid="{95F050DD-9B9B-B34B-A1E2-EB3EEFDB4F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Lundquist College PPT Template</Template>
  <TotalTime>334</TotalTime>
  <Words>691</Words>
  <Application>Microsoft Office PowerPoint</Application>
  <PresentationFormat>Widescreen</PresentationFormat>
  <Paragraphs>80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Source Sans Pro</vt:lpstr>
      <vt:lpstr>Source Sans Pro Semibold</vt:lpstr>
      <vt:lpstr>System Font Regular</vt:lpstr>
      <vt:lpstr>Wingdings</vt:lpstr>
      <vt:lpstr>Office Theme</vt:lpstr>
      <vt:lpstr>PowerPoint Presentation</vt:lpstr>
      <vt:lpstr>PowerPoint Presentation</vt:lpstr>
      <vt:lpstr>LENGTH</vt:lpstr>
      <vt:lpstr>TIPS FOR EFFECTIVE ONLINE PRESENTATIONS</vt:lpstr>
      <vt:lpstr>STRUCTURE</vt:lpstr>
      <vt:lpstr>CONTENT – PART 1</vt:lpstr>
      <vt:lpstr>CONTENT – PART 2</vt:lpstr>
      <vt:lpstr>CONTENT – PART 3</vt:lpstr>
      <vt:lpstr>DESIGN – PART 1</vt:lpstr>
      <vt:lpstr>DESIGN – PART 2</vt:lpstr>
      <vt:lpstr>FONTS – PART 1</vt:lpstr>
      <vt:lpstr>FONTS – PART 2</vt:lpstr>
      <vt:lpstr>PowerPoint Presentation</vt:lpstr>
      <vt:lpstr>TIPS FOR ACCESSIBLE POWERPOINT DECKS – PART 1</vt:lpstr>
      <vt:lpstr>TIPS FOR ACCESSIBLE POWERPOINT DECKS – PART 2</vt:lpstr>
      <vt:lpstr>USE EXISTING SLIDE LAYOUTS</vt:lpstr>
      <vt:lpstr>GIVE EACH SLIDE A UNIQUE TITLE</vt:lpstr>
      <vt:lpstr>ADD ALT TEXT</vt:lpstr>
      <vt:lpstr>USE MEANINGFUL TEXT FOR HYPERLINKS</vt:lpstr>
      <vt:lpstr>USE COLOR EFFECTIVELY</vt:lpstr>
      <vt:lpstr>MAKE TABLES ACCESSIBLE</vt:lpstr>
      <vt:lpstr>USE THE ACCESSIBILITY CHECKER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Carah Polizzi</dc:creator>
  <cp:lastModifiedBy>Michele Civiello</cp:lastModifiedBy>
  <cp:revision>4</cp:revision>
  <dcterms:created xsi:type="dcterms:W3CDTF">2023-09-13T17:44:28Z</dcterms:created>
  <dcterms:modified xsi:type="dcterms:W3CDTF">2023-09-13T23:29:48Z</dcterms:modified>
</cp:coreProperties>
</file>